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1"/>
    <p:sldId id="257" r:id="rId42"/>
    <p:sldId id="258" r:id="rId43"/>
    <p:sldId id="259" r:id="rId44"/>
    <p:sldId id="260" r:id="rId45"/>
    <p:sldId id="261" r:id="rId46"/>
    <p:sldId id="262"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ague Spartan" charset="1" panose="00000800000000000000"/>
      <p:regular r:id="rId10"/>
    </p:embeddedFont>
    <p:embeddedFont>
      <p:font typeface="Open Sans Extra Bold" charset="1" panose="020B0906030804020204"/>
      <p:regular r:id="rId11"/>
    </p:embeddedFont>
    <p:embeddedFont>
      <p:font typeface="Open Sans Extra Bold Italics" charset="1" panose="020B0906030804020204"/>
      <p:regular r:id="rId12"/>
    </p:embeddedFont>
    <p:embeddedFont>
      <p:font typeface="Lato" charset="1" panose="020F0502020204030203"/>
      <p:regular r:id="rId13"/>
    </p:embeddedFont>
    <p:embeddedFont>
      <p:font typeface="Lato Bold" charset="1" panose="020F0502020204030203"/>
      <p:regular r:id="rId14"/>
    </p:embeddedFont>
    <p:embeddedFont>
      <p:font typeface="Lato Italics" charset="1" panose="020F0502020204030203"/>
      <p:regular r:id="rId15"/>
    </p:embeddedFont>
    <p:embeddedFont>
      <p:font typeface="Lato Bold Italics" charset="1" panose="020F0502020204030203"/>
      <p:regular r:id="rId16"/>
    </p:embeddedFont>
    <p:embeddedFont>
      <p:font typeface="Barlow Condensed" charset="1" panose="00000506000000000000"/>
      <p:regular r:id="rId17"/>
    </p:embeddedFont>
    <p:embeddedFont>
      <p:font typeface="Barlow Condensed Bold" charset="1" panose="00000806000000000000"/>
      <p:regular r:id="rId18"/>
    </p:embeddedFont>
    <p:embeddedFont>
      <p:font typeface="Barlow Condensed Italics" charset="1" panose="00000506000000000000"/>
      <p:regular r:id="rId19"/>
    </p:embeddedFont>
    <p:embeddedFont>
      <p:font typeface="Barlow Condensed Bold Italics" charset="1" panose="00000806000000000000"/>
      <p:regular r:id="rId20"/>
    </p:embeddedFont>
    <p:embeddedFont>
      <p:font typeface="Barlow Condensed Thin" charset="1" panose="00000306000000000000"/>
      <p:regular r:id="rId21"/>
    </p:embeddedFont>
    <p:embeddedFont>
      <p:font typeface="Barlow Condensed Thin Italics" charset="1" panose="00000306000000000000"/>
      <p:regular r:id="rId22"/>
    </p:embeddedFont>
    <p:embeddedFont>
      <p:font typeface="Barlow Condensed Medium" charset="1" panose="00000606000000000000"/>
      <p:regular r:id="rId23"/>
    </p:embeddedFont>
    <p:embeddedFont>
      <p:font typeface="Barlow Condensed Medium Italics" charset="1" panose="00000606000000000000"/>
      <p:regular r:id="rId24"/>
    </p:embeddedFont>
    <p:embeddedFont>
      <p:font typeface="Barlow Condensed Semi-Bold" charset="1" panose="00000706000000000000"/>
      <p:regular r:id="rId25"/>
    </p:embeddedFont>
    <p:embeddedFont>
      <p:font typeface="Barlow Condensed Semi-Bold Italics" charset="1" panose="00000706000000000000"/>
      <p:regular r:id="rId26"/>
    </p:embeddedFont>
    <p:embeddedFont>
      <p:font typeface="Barlow Condensed Heavy" charset="1" panose="00000A06000000000000"/>
      <p:regular r:id="rId27"/>
    </p:embeddedFont>
    <p:embeddedFont>
      <p:font typeface="Barlow Condensed Heavy Italics" charset="1" panose="00000A06000000000000"/>
      <p:regular r:id="rId28"/>
    </p:embeddedFont>
    <p:embeddedFont>
      <p:font typeface="Agrandir" charset="1" panose="00000500000000000000"/>
      <p:regular r:id="rId29"/>
    </p:embeddedFont>
    <p:embeddedFont>
      <p:font typeface="Agrandir Bold" charset="1" panose="00000800000000000000"/>
      <p:regular r:id="rId30"/>
    </p:embeddedFont>
    <p:embeddedFont>
      <p:font typeface="Agrandir Italics" charset="1" panose="00000500000000000000"/>
      <p:regular r:id="rId31"/>
    </p:embeddedFont>
    <p:embeddedFont>
      <p:font typeface="Agrandir Bold Italics" charset="1" panose="00000800000000000000"/>
      <p:regular r:id="rId32"/>
    </p:embeddedFont>
    <p:embeddedFont>
      <p:font typeface="Agrandir Thin" charset="1" panose="00000200000000000000"/>
      <p:regular r:id="rId33"/>
    </p:embeddedFont>
    <p:embeddedFont>
      <p:font typeface="Agrandir Thin Italics" charset="1" panose="00000200000000000000"/>
      <p:regular r:id="rId34"/>
    </p:embeddedFont>
    <p:embeddedFont>
      <p:font typeface="Agrandir Medium" charset="1" panose="00000600000000000000"/>
      <p:regular r:id="rId35"/>
    </p:embeddedFont>
    <p:embeddedFont>
      <p:font typeface="Agrandir Medium Italics" charset="1" panose="00000600000000000000"/>
      <p:regular r:id="rId36"/>
    </p:embeddedFont>
    <p:embeddedFont>
      <p:font typeface="Agrandir Ultra-Bold" charset="1" panose="00000A00000000000000"/>
      <p:regular r:id="rId37"/>
    </p:embeddedFont>
    <p:embeddedFont>
      <p:font typeface="Agrandir Ultra-Bold Italics" charset="1" panose="00000A00000000000000"/>
      <p:regular r:id="rId38"/>
    </p:embeddedFont>
    <p:embeddedFont>
      <p:font typeface="Agrandir Heavy" charset="1" panose="00000900000000000000"/>
      <p:regular r:id="rId39"/>
    </p:embeddedFont>
    <p:embeddedFont>
      <p:font typeface="Agrandir Heavy Italics" charset="1" panose="0000090000000000000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slides/slide1.xml" Type="http://schemas.openxmlformats.org/officeDocument/2006/relationships/slide"/><Relationship Id="rId42" Target="slides/slide2.xml" Type="http://schemas.openxmlformats.org/officeDocument/2006/relationships/slide"/><Relationship Id="rId43" Target="slides/slide3.xml" Type="http://schemas.openxmlformats.org/officeDocument/2006/relationships/slide"/><Relationship Id="rId44" Target="slides/slide4.xml" Type="http://schemas.openxmlformats.org/officeDocument/2006/relationships/slide"/><Relationship Id="rId45" Target="slides/slide5.xml" Type="http://schemas.openxmlformats.org/officeDocument/2006/relationships/slide"/><Relationship Id="rId46" Target="slides/slide6.xml" Type="http://schemas.openxmlformats.org/officeDocument/2006/relationships/slide"/><Relationship Id="rId47" Target="slides/slide7.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png>
</file>

<file path=ppt/media/image14.svg>
</file>

<file path=ppt/media/image15.jpeg>
</file>

<file path=ppt/media/image2.png>
</file>

<file path=ppt/media/image3.jpe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8333" r="0" b="-18333"/>
            </a:stretch>
          </a:blipFill>
        </p:spPr>
      </p:sp>
      <p:sp>
        <p:nvSpPr>
          <p:cNvPr name="Freeform 3" id="3"/>
          <p:cNvSpPr/>
          <p:nvPr/>
        </p:nvSpPr>
        <p:spPr>
          <a:xfrm flipH="false" flipV="false" rot="0">
            <a:off x="-136712" y="0"/>
            <a:ext cx="18561424" cy="13294659"/>
          </a:xfrm>
          <a:custGeom>
            <a:avLst/>
            <a:gdLst/>
            <a:ahLst/>
            <a:cxnLst/>
            <a:rect r="r" b="b" t="t" l="l"/>
            <a:pathLst>
              <a:path h="13294659" w="18561424">
                <a:moveTo>
                  <a:pt x="0" y="0"/>
                </a:moveTo>
                <a:lnTo>
                  <a:pt x="18561424" y="0"/>
                </a:lnTo>
                <a:lnTo>
                  <a:pt x="18561424" y="13294659"/>
                </a:lnTo>
                <a:lnTo>
                  <a:pt x="0" y="13294659"/>
                </a:lnTo>
                <a:lnTo>
                  <a:pt x="0" y="0"/>
                </a:lnTo>
                <a:close/>
              </a:path>
            </a:pathLst>
          </a:custGeom>
          <a:blipFill>
            <a:blip r:embed="rId3"/>
            <a:stretch>
              <a:fillRect l="0" t="-19807" r="0" b="-19807"/>
            </a:stretch>
          </a:blipFill>
        </p:spPr>
      </p:sp>
      <p:grpSp>
        <p:nvGrpSpPr>
          <p:cNvPr name="Group 4" id="4"/>
          <p:cNvGrpSpPr/>
          <p:nvPr/>
        </p:nvGrpSpPr>
        <p:grpSpPr>
          <a:xfrm rot="0">
            <a:off x="2826130" y="3893055"/>
            <a:ext cx="12635741" cy="3921255"/>
            <a:chOff x="0" y="0"/>
            <a:chExt cx="16847655" cy="5228340"/>
          </a:xfrm>
        </p:grpSpPr>
        <p:sp>
          <p:nvSpPr>
            <p:cNvPr name="TextBox 5" id="5"/>
            <p:cNvSpPr txBox="true"/>
            <p:nvPr/>
          </p:nvSpPr>
          <p:spPr>
            <a:xfrm rot="0">
              <a:off x="0" y="-171450"/>
              <a:ext cx="16847655" cy="4345518"/>
            </a:xfrm>
            <a:prstGeom prst="rect">
              <a:avLst/>
            </a:prstGeom>
          </p:spPr>
          <p:txBody>
            <a:bodyPr anchor="t" rtlCol="false" tIns="0" lIns="0" bIns="0" rIns="0">
              <a:spAutoFit/>
            </a:bodyPr>
            <a:lstStyle/>
            <a:p>
              <a:pPr algn="ctr">
                <a:lnSpc>
                  <a:spcPts val="13299"/>
                </a:lnSpc>
              </a:pPr>
              <a:r>
                <a:rPr lang="en-US" sz="9499">
                  <a:solidFill>
                    <a:srgbClr val="FDFDFD"/>
                  </a:solidFill>
                  <a:latin typeface="League Spartan"/>
                </a:rPr>
                <a:t>ENTERTAINER  DATA ANALYTICS</a:t>
              </a:r>
            </a:p>
          </p:txBody>
        </p:sp>
        <p:sp>
          <p:nvSpPr>
            <p:cNvPr name="TextBox 6" id="6"/>
            <p:cNvSpPr txBox="true"/>
            <p:nvPr/>
          </p:nvSpPr>
          <p:spPr>
            <a:xfrm rot="0">
              <a:off x="0" y="4445317"/>
              <a:ext cx="16847655" cy="783023"/>
            </a:xfrm>
            <a:prstGeom prst="rect">
              <a:avLst/>
            </a:prstGeom>
          </p:spPr>
          <p:txBody>
            <a:bodyPr anchor="t" rtlCol="false" tIns="0" lIns="0" bIns="0" rIns="0">
              <a:spAutoFit/>
            </a:bodyPr>
            <a:lstStyle/>
            <a:p>
              <a:pPr algn="r">
                <a:lnSpc>
                  <a:spcPts val="4380"/>
                </a:lnSpc>
                <a:spcBef>
                  <a:spcPct val="0"/>
                </a:spcBef>
              </a:pPr>
              <a:r>
                <a:rPr lang="en-US" sz="3129">
                  <a:solidFill>
                    <a:srgbClr val="FFFFFF"/>
                  </a:solidFill>
                  <a:latin typeface="Agrandir Bold Italics"/>
                </a:rPr>
                <a:t>BY PREET JITENDRA JAIN</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36712" y="0"/>
            <a:ext cx="18561424" cy="13294659"/>
          </a:xfrm>
          <a:custGeom>
            <a:avLst/>
            <a:gdLst/>
            <a:ahLst/>
            <a:cxnLst/>
            <a:rect r="r" b="b" t="t" l="l"/>
            <a:pathLst>
              <a:path h="13294659" w="18561424">
                <a:moveTo>
                  <a:pt x="0" y="0"/>
                </a:moveTo>
                <a:lnTo>
                  <a:pt x="18561424" y="0"/>
                </a:lnTo>
                <a:lnTo>
                  <a:pt x="18561424" y="13294659"/>
                </a:lnTo>
                <a:lnTo>
                  <a:pt x="0" y="13294659"/>
                </a:lnTo>
                <a:lnTo>
                  <a:pt x="0" y="0"/>
                </a:lnTo>
                <a:close/>
              </a:path>
            </a:pathLst>
          </a:custGeom>
          <a:blipFill>
            <a:blip r:embed="rId3"/>
            <a:stretch>
              <a:fillRect l="0" t="-19807" r="0" b="-19807"/>
            </a:stretch>
          </a:blipFill>
        </p:spPr>
      </p:sp>
      <p:grpSp>
        <p:nvGrpSpPr>
          <p:cNvPr name="Group 4" id="4"/>
          <p:cNvGrpSpPr/>
          <p:nvPr/>
        </p:nvGrpSpPr>
        <p:grpSpPr>
          <a:xfrm rot="0">
            <a:off x="2302883" y="2292807"/>
            <a:ext cx="13682234" cy="6646043"/>
            <a:chOff x="0" y="0"/>
            <a:chExt cx="3603551" cy="1750398"/>
          </a:xfrm>
        </p:grpSpPr>
        <p:sp>
          <p:nvSpPr>
            <p:cNvPr name="Freeform 5" id="5"/>
            <p:cNvSpPr/>
            <p:nvPr/>
          </p:nvSpPr>
          <p:spPr>
            <a:xfrm flipH="false" flipV="false" rot="0">
              <a:off x="0" y="0"/>
              <a:ext cx="3603551" cy="1750398"/>
            </a:xfrm>
            <a:custGeom>
              <a:avLst/>
              <a:gdLst/>
              <a:ahLst/>
              <a:cxnLst/>
              <a:rect r="r" b="b" t="t" l="l"/>
              <a:pathLst>
                <a:path h="1750398" w="3603551">
                  <a:moveTo>
                    <a:pt x="0" y="0"/>
                  </a:moveTo>
                  <a:lnTo>
                    <a:pt x="3603551" y="0"/>
                  </a:lnTo>
                  <a:lnTo>
                    <a:pt x="3603551" y="1750398"/>
                  </a:lnTo>
                  <a:lnTo>
                    <a:pt x="0" y="1750398"/>
                  </a:lnTo>
                  <a:close/>
                </a:path>
              </a:pathLst>
            </a:custGeom>
            <a:solidFill>
              <a:srgbClr val="FFFFFF">
                <a:alpha val="92941"/>
              </a:srgbClr>
            </a:solidFill>
          </p:spPr>
        </p:sp>
        <p:sp>
          <p:nvSpPr>
            <p:cNvPr name="TextBox 6" id="6"/>
            <p:cNvSpPr txBox="true"/>
            <p:nvPr/>
          </p:nvSpPr>
          <p:spPr>
            <a:xfrm>
              <a:off x="0" y="-47625"/>
              <a:ext cx="3603551" cy="1798023"/>
            </a:xfrm>
            <a:prstGeom prst="rect">
              <a:avLst/>
            </a:prstGeom>
          </p:spPr>
          <p:txBody>
            <a:bodyPr anchor="ctr" rtlCol="false" tIns="50800" lIns="50800" bIns="50800" rIns="50800"/>
            <a:lstStyle/>
            <a:p>
              <a:pPr algn="ctr">
                <a:lnSpc>
                  <a:spcPts val="3080"/>
                </a:lnSpc>
              </a:pPr>
            </a:p>
          </p:txBody>
        </p:sp>
      </p:grpSp>
      <p:graphicFrame>
        <p:nvGraphicFramePr>
          <p:cNvPr name="Table 7" id="7"/>
          <p:cNvGraphicFramePr>
            <a:graphicFrameLocks noGrp="true"/>
          </p:cNvGraphicFramePr>
          <p:nvPr/>
        </p:nvGraphicFramePr>
        <p:xfrm>
          <a:off x="2302883" y="2262206"/>
          <a:ext cx="13682234" cy="6677025"/>
        </p:xfrm>
        <a:graphic>
          <a:graphicData uri="http://schemas.openxmlformats.org/drawingml/2006/table">
            <a:tbl>
              <a:tblPr/>
              <a:tblGrid>
                <a:gridCol w="5655705"/>
                <a:gridCol w="8026529"/>
              </a:tblGrid>
              <a:tr h="1023555">
                <a:tc>
                  <a:txBody>
                    <a:bodyPr anchor="t" rtlCol="false"/>
                    <a:lstStyle/>
                    <a:p>
                      <a:pPr algn="l">
                        <a:lnSpc>
                          <a:spcPts val="4200"/>
                        </a:lnSpc>
                        <a:defRPr/>
                      </a:pPr>
                      <a:r>
                        <a:rPr lang="en-US" sz="3000">
                          <a:solidFill>
                            <a:srgbClr val="373737"/>
                          </a:solidFill>
                          <a:latin typeface="Lato Bold"/>
                        </a:rPr>
                        <a:t>Project Title </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4200"/>
                        </a:lnSpc>
                        <a:defRPr/>
                      </a:pPr>
                      <a:r>
                        <a:rPr lang="en-US" sz="3000">
                          <a:solidFill>
                            <a:srgbClr val="373737"/>
                          </a:solidFill>
                          <a:latin typeface="Lato Bold"/>
                        </a:rPr>
                        <a:t>Entertainer Data Analytics</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023555">
                <a:tc>
                  <a:txBody>
                    <a:bodyPr anchor="t" rtlCol="false"/>
                    <a:lstStyle/>
                    <a:p>
                      <a:pPr algn="l">
                        <a:lnSpc>
                          <a:spcPts val="4200"/>
                        </a:lnSpc>
                        <a:defRPr/>
                      </a:pPr>
                      <a:r>
                        <a:rPr lang="en-US" sz="3000">
                          <a:solidFill>
                            <a:srgbClr val="373737"/>
                          </a:solidFill>
                          <a:latin typeface="Lato Bold"/>
                        </a:rPr>
                        <a:t>Technology</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4200"/>
                        </a:lnSpc>
                        <a:defRPr/>
                      </a:pPr>
                      <a:r>
                        <a:rPr lang="en-US" sz="3000">
                          <a:solidFill>
                            <a:srgbClr val="373737"/>
                          </a:solidFill>
                          <a:latin typeface="Lato Bold"/>
                        </a:rPr>
                        <a:t>Data Science</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023555">
                <a:tc>
                  <a:txBody>
                    <a:bodyPr anchor="t" rtlCol="false"/>
                    <a:lstStyle/>
                    <a:p>
                      <a:pPr algn="l">
                        <a:lnSpc>
                          <a:spcPts val="4200"/>
                        </a:lnSpc>
                        <a:defRPr/>
                      </a:pPr>
                      <a:r>
                        <a:rPr lang="en-US" sz="3000">
                          <a:solidFill>
                            <a:srgbClr val="373737"/>
                          </a:solidFill>
                          <a:latin typeface="Lato Bold"/>
                        </a:rPr>
                        <a:t>Domain</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4200"/>
                        </a:lnSpc>
                        <a:defRPr/>
                      </a:pPr>
                      <a:r>
                        <a:rPr lang="en-US" sz="3000">
                          <a:solidFill>
                            <a:srgbClr val="373737"/>
                          </a:solidFill>
                          <a:latin typeface="Lato Bold"/>
                        </a:rPr>
                        <a:t>Film and Entertainment</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023938">
                <a:tc>
                  <a:txBody>
                    <a:bodyPr anchor="t" rtlCol="false"/>
                    <a:lstStyle/>
                    <a:p>
                      <a:pPr algn="l">
                        <a:lnSpc>
                          <a:spcPts val="4200"/>
                        </a:lnSpc>
                        <a:defRPr/>
                      </a:pPr>
                      <a:r>
                        <a:rPr lang="en-US" sz="3000">
                          <a:solidFill>
                            <a:srgbClr val="373737"/>
                          </a:solidFill>
                          <a:latin typeface="Lato Bold"/>
                        </a:rPr>
                        <a:t>Project Difficulty Level</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4200"/>
                        </a:lnSpc>
                        <a:defRPr/>
                      </a:pPr>
                      <a:r>
                        <a:rPr lang="en-US" sz="3000">
                          <a:solidFill>
                            <a:srgbClr val="373737"/>
                          </a:solidFill>
                          <a:latin typeface="Lato Bold"/>
                        </a:rPr>
                        <a:t>Intermediate</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558865">
                <a:tc>
                  <a:txBody>
                    <a:bodyPr anchor="t" rtlCol="false"/>
                    <a:lstStyle/>
                    <a:p>
                      <a:pPr algn="l">
                        <a:lnSpc>
                          <a:spcPts val="4200"/>
                        </a:lnSpc>
                        <a:defRPr/>
                      </a:pPr>
                      <a:r>
                        <a:rPr lang="en-US" sz="3000">
                          <a:solidFill>
                            <a:srgbClr val="373737"/>
                          </a:solidFill>
                          <a:latin typeface="Lato Bold"/>
                        </a:rPr>
                        <a:t>Programming Language used</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4200"/>
                        </a:lnSpc>
                        <a:defRPr/>
                      </a:pPr>
                      <a:r>
                        <a:rPr lang="en-US" sz="3000">
                          <a:solidFill>
                            <a:srgbClr val="373737"/>
                          </a:solidFill>
                          <a:latin typeface="Lato Bold"/>
                        </a:rPr>
                        <a:t>Python</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023555">
                <a:tc>
                  <a:txBody>
                    <a:bodyPr anchor="t" rtlCol="false"/>
                    <a:lstStyle/>
                    <a:p>
                      <a:pPr algn="l">
                        <a:lnSpc>
                          <a:spcPts val="4200"/>
                        </a:lnSpc>
                        <a:defRPr/>
                      </a:pPr>
                      <a:r>
                        <a:rPr lang="en-US" sz="3000">
                          <a:solidFill>
                            <a:srgbClr val="373737"/>
                          </a:solidFill>
                          <a:latin typeface="Lato Bold"/>
                        </a:rPr>
                        <a:t>Tools Used</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l">
                        <a:lnSpc>
                          <a:spcPts val="4200"/>
                        </a:lnSpc>
                        <a:defRPr/>
                      </a:pPr>
                      <a:r>
                        <a:rPr lang="en-US" sz="3000">
                          <a:solidFill>
                            <a:srgbClr val="373737"/>
                          </a:solidFill>
                          <a:latin typeface="Lato Bold"/>
                        </a:rPr>
                        <a:t>Google Colab, Power BI, Excel, Canva</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bl>
          </a:graphicData>
        </a:graphic>
      </p:graphicFrame>
      <p:sp>
        <p:nvSpPr>
          <p:cNvPr name="TextBox 8" id="8"/>
          <p:cNvSpPr txBox="true"/>
          <p:nvPr/>
        </p:nvSpPr>
        <p:spPr>
          <a:xfrm rot="0">
            <a:off x="1884029" y="688465"/>
            <a:ext cx="14101088" cy="1334737"/>
          </a:xfrm>
          <a:prstGeom prst="rect">
            <a:avLst/>
          </a:prstGeom>
        </p:spPr>
        <p:txBody>
          <a:bodyPr anchor="t" rtlCol="false" tIns="0" lIns="0" bIns="0" rIns="0">
            <a:spAutoFit/>
          </a:bodyPr>
          <a:lstStyle/>
          <a:p>
            <a:pPr algn="ctr" marL="0" indent="0" lvl="0">
              <a:lnSpc>
                <a:spcPts val="10413"/>
              </a:lnSpc>
              <a:spcBef>
                <a:spcPct val="0"/>
              </a:spcBef>
            </a:pPr>
            <a:r>
              <a:rPr lang="en-US" sz="9055" strike="noStrike" u="none">
                <a:solidFill>
                  <a:srgbClr val="FFFFFF"/>
                </a:solidFill>
                <a:latin typeface="Barlow Condensed Semi-Bold"/>
              </a:rPr>
              <a:t>PROJECT DETAILS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8925" y="5020"/>
            <a:ext cx="18279075" cy="10281980"/>
            <a:chOff x="0" y="0"/>
            <a:chExt cx="3402471" cy="1913890"/>
          </a:xfrm>
        </p:grpSpPr>
        <p:sp>
          <p:nvSpPr>
            <p:cNvPr name="Freeform 4" id="4"/>
            <p:cNvSpPr/>
            <p:nvPr/>
          </p:nvSpPr>
          <p:spPr>
            <a:xfrm flipH="false" flipV="false" rot="0">
              <a:off x="0" y="0"/>
              <a:ext cx="3402471" cy="1913890"/>
            </a:xfrm>
            <a:custGeom>
              <a:avLst/>
              <a:gdLst/>
              <a:ahLst/>
              <a:cxnLst/>
              <a:rect r="r" b="b" t="t" l="l"/>
              <a:pathLst>
                <a:path h="1913890" w="3402471">
                  <a:moveTo>
                    <a:pt x="0" y="0"/>
                  </a:moveTo>
                  <a:lnTo>
                    <a:pt x="3402471" y="0"/>
                  </a:lnTo>
                  <a:lnTo>
                    <a:pt x="3402471" y="1913890"/>
                  </a:lnTo>
                  <a:lnTo>
                    <a:pt x="0" y="1913890"/>
                  </a:lnTo>
                  <a:close/>
                </a:path>
              </a:pathLst>
            </a:custGeom>
            <a:solidFill>
              <a:srgbClr val="000000">
                <a:alpha val="69804"/>
              </a:srgbClr>
            </a:solidFill>
          </p:spPr>
        </p:sp>
      </p:grpSp>
      <p:grpSp>
        <p:nvGrpSpPr>
          <p:cNvPr name="Group 5" id="5"/>
          <p:cNvGrpSpPr/>
          <p:nvPr/>
        </p:nvGrpSpPr>
        <p:grpSpPr>
          <a:xfrm rot="0">
            <a:off x="-1357036" y="1025470"/>
            <a:ext cx="20286596" cy="1628615"/>
            <a:chOff x="0" y="0"/>
            <a:chExt cx="5342972" cy="428936"/>
          </a:xfrm>
        </p:grpSpPr>
        <p:sp>
          <p:nvSpPr>
            <p:cNvPr name="Freeform 6" id="6"/>
            <p:cNvSpPr/>
            <p:nvPr/>
          </p:nvSpPr>
          <p:spPr>
            <a:xfrm flipH="false" flipV="false" rot="0">
              <a:off x="0" y="0"/>
              <a:ext cx="5342972" cy="428936"/>
            </a:xfrm>
            <a:custGeom>
              <a:avLst/>
              <a:gdLst/>
              <a:ahLst/>
              <a:cxnLst/>
              <a:rect r="r" b="b" t="t" l="l"/>
              <a:pathLst>
                <a:path h="428936" w="5342972">
                  <a:moveTo>
                    <a:pt x="0" y="0"/>
                  </a:moveTo>
                  <a:lnTo>
                    <a:pt x="5342972" y="0"/>
                  </a:lnTo>
                  <a:lnTo>
                    <a:pt x="5342972" y="428936"/>
                  </a:lnTo>
                  <a:lnTo>
                    <a:pt x="0" y="428936"/>
                  </a:lnTo>
                  <a:close/>
                </a:path>
              </a:pathLst>
            </a:custGeom>
            <a:solidFill>
              <a:srgbClr val="FDFDFD">
                <a:alpha val="28627"/>
              </a:srgbClr>
            </a:solidFill>
          </p:spPr>
        </p:sp>
        <p:sp>
          <p:nvSpPr>
            <p:cNvPr name="TextBox 7" id="7"/>
            <p:cNvSpPr txBox="true"/>
            <p:nvPr/>
          </p:nvSpPr>
          <p:spPr>
            <a:xfrm>
              <a:off x="0" y="-47625"/>
              <a:ext cx="5342972" cy="476561"/>
            </a:xfrm>
            <a:prstGeom prst="rect">
              <a:avLst/>
            </a:prstGeom>
          </p:spPr>
          <p:txBody>
            <a:bodyPr anchor="ctr" rtlCol="false" tIns="50800" lIns="50800" bIns="50800" rIns="50800"/>
            <a:lstStyle/>
            <a:p>
              <a:pPr algn="ctr">
                <a:lnSpc>
                  <a:spcPts val="3080"/>
                </a:lnSpc>
              </a:pPr>
            </a:p>
          </p:txBody>
        </p:sp>
      </p:grpSp>
      <p:sp>
        <p:nvSpPr>
          <p:cNvPr name="Freeform 8" id="8"/>
          <p:cNvSpPr/>
          <p:nvPr/>
        </p:nvSpPr>
        <p:spPr>
          <a:xfrm flipH="false" flipV="false" rot="0">
            <a:off x="0" y="0"/>
            <a:ext cx="4610420" cy="4114800"/>
          </a:xfrm>
          <a:custGeom>
            <a:avLst/>
            <a:gdLst/>
            <a:ahLst/>
            <a:cxnLst/>
            <a:rect r="r" b="b" t="t" l="l"/>
            <a:pathLst>
              <a:path h="4114800" w="4610420">
                <a:moveTo>
                  <a:pt x="0" y="0"/>
                </a:moveTo>
                <a:lnTo>
                  <a:pt x="4610420" y="0"/>
                </a:lnTo>
                <a:lnTo>
                  <a:pt x="461042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4407054" y="3242801"/>
            <a:ext cx="12183416" cy="4791075"/>
          </a:xfrm>
          <a:prstGeom prst="rect">
            <a:avLst/>
          </a:prstGeom>
        </p:spPr>
        <p:txBody>
          <a:bodyPr anchor="t" rtlCol="false" tIns="0" lIns="0" bIns="0" rIns="0">
            <a:spAutoFit/>
          </a:bodyPr>
          <a:lstStyle/>
          <a:p>
            <a:pPr>
              <a:lnSpc>
                <a:spcPts val="4200"/>
              </a:lnSpc>
            </a:pPr>
            <a:r>
              <a:rPr lang="en-US" sz="3000">
                <a:solidFill>
                  <a:srgbClr val="FFFFFF"/>
                </a:solidFill>
                <a:latin typeface="Lato"/>
              </a:rPr>
              <a:t>Normal life can be stressful, and people need to relax. Being entertained by others is a </a:t>
            </a:r>
            <a:r>
              <a:rPr lang="en-US" sz="3000">
                <a:solidFill>
                  <a:srgbClr val="FFFFFF"/>
                </a:solidFill>
                <a:latin typeface="Lato"/>
              </a:rPr>
              <a:t>wonderful way to take some time out of life. It can reduce stress and make life's issues easier to face. The media and entertainment industry consists of film, television, radio and print. These segments include movies, TV shows, radio shows, news, music, newspapers, magazines, and books. The entertainment industry is a group of sub-industries devoted to entertainment. The entertainment industry is used to describe the mass media companies that control the distribution and manufacture ofmass media entertainment.</a:t>
            </a:r>
          </a:p>
        </p:txBody>
      </p:sp>
      <p:sp>
        <p:nvSpPr>
          <p:cNvPr name="Freeform 10" id="10"/>
          <p:cNvSpPr/>
          <p:nvPr/>
        </p:nvSpPr>
        <p:spPr>
          <a:xfrm flipH="false" flipV="false" rot="859196">
            <a:off x="13088691" y="6225701"/>
            <a:ext cx="6376030" cy="6065199"/>
          </a:xfrm>
          <a:custGeom>
            <a:avLst/>
            <a:gdLst/>
            <a:ahLst/>
            <a:cxnLst/>
            <a:rect r="r" b="b" t="t" l="l"/>
            <a:pathLst>
              <a:path h="6065199" w="6376030">
                <a:moveTo>
                  <a:pt x="0" y="0"/>
                </a:moveTo>
                <a:lnTo>
                  <a:pt x="6376030" y="0"/>
                </a:lnTo>
                <a:lnTo>
                  <a:pt x="6376030" y="6065198"/>
                </a:lnTo>
                <a:lnTo>
                  <a:pt x="0" y="606519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4692643" y="1407694"/>
            <a:ext cx="8187239" cy="826068"/>
          </a:xfrm>
          <a:prstGeom prst="rect">
            <a:avLst/>
          </a:prstGeom>
        </p:spPr>
        <p:txBody>
          <a:bodyPr anchor="t" rtlCol="false" tIns="0" lIns="0" bIns="0" rIns="0">
            <a:spAutoFit/>
          </a:bodyPr>
          <a:lstStyle/>
          <a:p>
            <a:pPr>
              <a:lnSpc>
                <a:spcPts val="6645"/>
              </a:lnSpc>
            </a:pPr>
            <a:r>
              <a:rPr lang="en-US" sz="5192">
                <a:solidFill>
                  <a:srgbClr val="FFFFFF"/>
                </a:solidFill>
                <a:latin typeface="Open Sans Extra Bold"/>
              </a:rPr>
              <a:t>INTRODUCTION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0"/>
            <a:ext cx="18279075" cy="10281980"/>
            <a:chOff x="0" y="0"/>
            <a:chExt cx="3402471" cy="1913890"/>
          </a:xfrm>
        </p:grpSpPr>
        <p:sp>
          <p:nvSpPr>
            <p:cNvPr name="Freeform 4" id="4"/>
            <p:cNvSpPr/>
            <p:nvPr/>
          </p:nvSpPr>
          <p:spPr>
            <a:xfrm flipH="false" flipV="false" rot="0">
              <a:off x="0" y="0"/>
              <a:ext cx="3402471" cy="1913890"/>
            </a:xfrm>
            <a:custGeom>
              <a:avLst/>
              <a:gdLst/>
              <a:ahLst/>
              <a:cxnLst/>
              <a:rect r="r" b="b" t="t" l="l"/>
              <a:pathLst>
                <a:path h="1913890" w="3402471">
                  <a:moveTo>
                    <a:pt x="0" y="0"/>
                  </a:moveTo>
                  <a:lnTo>
                    <a:pt x="3402471" y="0"/>
                  </a:lnTo>
                  <a:lnTo>
                    <a:pt x="3402471" y="1913890"/>
                  </a:lnTo>
                  <a:lnTo>
                    <a:pt x="0" y="1913890"/>
                  </a:lnTo>
                  <a:close/>
                </a:path>
              </a:pathLst>
            </a:custGeom>
            <a:solidFill>
              <a:srgbClr val="000000">
                <a:alpha val="69804"/>
              </a:srgbClr>
            </a:solidFill>
          </p:spPr>
        </p:sp>
      </p:grpSp>
      <p:grpSp>
        <p:nvGrpSpPr>
          <p:cNvPr name="Group 5" id="5"/>
          <p:cNvGrpSpPr/>
          <p:nvPr/>
        </p:nvGrpSpPr>
        <p:grpSpPr>
          <a:xfrm rot="0">
            <a:off x="-1331904" y="437168"/>
            <a:ext cx="20286596" cy="1628615"/>
            <a:chOff x="0" y="0"/>
            <a:chExt cx="5342972" cy="428936"/>
          </a:xfrm>
        </p:grpSpPr>
        <p:sp>
          <p:nvSpPr>
            <p:cNvPr name="Freeform 6" id="6"/>
            <p:cNvSpPr/>
            <p:nvPr/>
          </p:nvSpPr>
          <p:spPr>
            <a:xfrm flipH="false" flipV="false" rot="0">
              <a:off x="0" y="0"/>
              <a:ext cx="5342972" cy="428936"/>
            </a:xfrm>
            <a:custGeom>
              <a:avLst/>
              <a:gdLst/>
              <a:ahLst/>
              <a:cxnLst/>
              <a:rect r="r" b="b" t="t" l="l"/>
              <a:pathLst>
                <a:path h="428936" w="5342972">
                  <a:moveTo>
                    <a:pt x="0" y="0"/>
                  </a:moveTo>
                  <a:lnTo>
                    <a:pt x="5342972" y="0"/>
                  </a:lnTo>
                  <a:lnTo>
                    <a:pt x="5342972" y="428936"/>
                  </a:lnTo>
                  <a:lnTo>
                    <a:pt x="0" y="428936"/>
                  </a:lnTo>
                  <a:close/>
                </a:path>
              </a:pathLst>
            </a:custGeom>
            <a:solidFill>
              <a:srgbClr val="FFFFFF">
                <a:alpha val="38824"/>
              </a:srgbClr>
            </a:solidFill>
          </p:spPr>
        </p:sp>
        <p:sp>
          <p:nvSpPr>
            <p:cNvPr name="TextBox 7" id="7"/>
            <p:cNvSpPr txBox="true"/>
            <p:nvPr/>
          </p:nvSpPr>
          <p:spPr>
            <a:xfrm>
              <a:off x="0" y="-47625"/>
              <a:ext cx="5342972" cy="476561"/>
            </a:xfrm>
            <a:prstGeom prst="rect">
              <a:avLst/>
            </a:prstGeom>
          </p:spPr>
          <p:txBody>
            <a:bodyPr anchor="ctr" rtlCol="false" tIns="50800" lIns="50800" bIns="50800" rIns="50800"/>
            <a:lstStyle/>
            <a:p>
              <a:pPr algn="ctr">
                <a:lnSpc>
                  <a:spcPts val="3080"/>
                </a:lnSpc>
              </a:pPr>
            </a:p>
          </p:txBody>
        </p:sp>
      </p:grpSp>
      <p:sp>
        <p:nvSpPr>
          <p:cNvPr name="TextBox 8" id="8"/>
          <p:cNvSpPr txBox="true"/>
          <p:nvPr/>
        </p:nvSpPr>
        <p:spPr>
          <a:xfrm rot="0">
            <a:off x="2029594" y="2563872"/>
            <a:ext cx="13563600" cy="6694428"/>
          </a:xfrm>
          <a:prstGeom prst="rect">
            <a:avLst/>
          </a:prstGeom>
        </p:spPr>
        <p:txBody>
          <a:bodyPr anchor="t" rtlCol="false" tIns="0" lIns="0" bIns="0" rIns="0">
            <a:spAutoFit/>
          </a:bodyPr>
          <a:lstStyle/>
          <a:p>
            <a:pPr marL="742664" indent="-371332" lvl="1">
              <a:lnSpc>
                <a:spcPts val="4815"/>
              </a:lnSpc>
              <a:buFont typeface="Arial"/>
              <a:buChar char="•"/>
            </a:pPr>
            <a:r>
              <a:rPr lang="en-US" sz="3439">
                <a:solidFill>
                  <a:srgbClr val="FFFFFF"/>
                </a:solidFill>
                <a:latin typeface="Lato"/>
              </a:rPr>
              <a:t>Entertainer - Name of Entertainer</a:t>
            </a:r>
          </a:p>
          <a:p>
            <a:pPr marL="742664" indent="-371332" lvl="1">
              <a:lnSpc>
                <a:spcPts val="4815"/>
              </a:lnSpc>
              <a:buFont typeface="Arial"/>
              <a:buChar char="•"/>
            </a:pPr>
            <a:r>
              <a:rPr lang="en-US" sz="3439">
                <a:solidFill>
                  <a:srgbClr val="FFFFFF"/>
                </a:solidFill>
                <a:latin typeface="Lato"/>
              </a:rPr>
              <a:t>Gender -</a:t>
            </a:r>
          </a:p>
          <a:p>
            <a:pPr marL="742664" indent="-371332" lvl="1">
              <a:lnSpc>
                <a:spcPts val="4815"/>
              </a:lnSpc>
              <a:buFont typeface="Arial"/>
              <a:buChar char="•"/>
            </a:pPr>
            <a:r>
              <a:rPr lang="en-US" sz="3439">
                <a:solidFill>
                  <a:srgbClr val="FFFFFF"/>
                </a:solidFill>
                <a:latin typeface="Lato"/>
              </a:rPr>
              <a:t>Birth Year -</a:t>
            </a:r>
          </a:p>
          <a:p>
            <a:pPr marL="742664" indent="-371332" lvl="1">
              <a:lnSpc>
                <a:spcPts val="4815"/>
              </a:lnSpc>
              <a:buFont typeface="Arial"/>
              <a:buChar char="•"/>
            </a:pPr>
            <a:r>
              <a:rPr lang="en-US" sz="3439">
                <a:solidFill>
                  <a:srgbClr val="FFFFFF"/>
                </a:solidFill>
                <a:latin typeface="Lato"/>
              </a:rPr>
              <a:t>Year of Breakthrough - Year of superhit or career changing performance by Entertainer</a:t>
            </a:r>
          </a:p>
          <a:p>
            <a:pPr marL="742664" indent="-371332" lvl="1">
              <a:lnSpc>
                <a:spcPts val="4815"/>
              </a:lnSpc>
              <a:buFont typeface="Arial"/>
              <a:buChar char="•"/>
            </a:pPr>
            <a:r>
              <a:rPr lang="en-US" sz="3439">
                <a:solidFill>
                  <a:srgbClr val="FFFFFF"/>
                </a:solidFill>
                <a:latin typeface="Lato"/>
              </a:rPr>
              <a:t>Year of first Award</a:t>
            </a:r>
          </a:p>
          <a:p>
            <a:pPr marL="742664" indent="-371332" lvl="1">
              <a:lnSpc>
                <a:spcPts val="4815"/>
              </a:lnSpc>
              <a:buFont typeface="Arial"/>
              <a:buChar char="•"/>
            </a:pPr>
            <a:r>
              <a:rPr lang="en-US" sz="3439">
                <a:solidFill>
                  <a:srgbClr val="FFFFFF"/>
                </a:solidFill>
                <a:latin typeface="Lato"/>
              </a:rPr>
              <a:t>Year of Last Major Work</a:t>
            </a:r>
          </a:p>
          <a:p>
            <a:pPr marL="742664" indent="-371332" lvl="1">
              <a:lnSpc>
                <a:spcPts val="4815"/>
              </a:lnSpc>
              <a:buFont typeface="Arial"/>
              <a:buChar char="•"/>
            </a:pPr>
            <a:r>
              <a:rPr lang="en-US" sz="3439">
                <a:solidFill>
                  <a:srgbClr val="FFFFFF"/>
                </a:solidFill>
                <a:latin typeface="Lato"/>
              </a:rPr>
              <a:t>Year of Death</a:t>
            </a:r>
          </a:p>
          <a:p>
            <a:pPr marL="742664" indent="-371332" lvl="1">
              <a:lnSpc>
                <a:spcPts val="4815"/>
              </a:lnSpc>
              <a:buFont typeface="Arial"/>
              <a:buChar char="•"/>
            </a:pPr>
            <a:r>
              <a:rPr lang="en-US" sz="3439">
                <a:solidFill>
                  <a:srgbClr val="FFFFFF"/>
                </a:solidFill>
                <a:latin typeface="Lato"/>
              </a:rPr>
              <a:t>Award Nomination</a:t>
            </a:r>
          </a:p>
          <a:p>
            <a:pPr marL="742664" indent="-371332" lvl="1">
              <a:lnSpc>
                <a:spcPts val="4815"/>
              </a:lnSpc>
              <a:buFont typeface="Arial"/>
              <a:buChar char="•"/>
            </a:pPr>
            <a:r>
              <a:rPr lang="en-US" sz="3439">
                <a:solidFill>
                  <a:srgbClr val="FFFFFF"/>
                </a:solidFill>
                <a:latin typeface="Lato"/>
              </a:rPr>
              <a:t>Grammy won</a:t>
            </a:r>
          </a:p>
          <a:p>
            <a:pPr>
              <a:lnSpc>
                <a:spcPts val="4815"/>
              </a:lnSpc>
            </a:pPr>
          </a:p>
        </p:txBody>
      </p:sp>
      <p:sp>
        <p:nvSpPr>
          <p:cNvPr name="Freeform 9" id="9"/>
          <p:cNvSpPr/>
          <p:nvPr/>
        </p:nvSpPr>
        <p:spPr>
          <a:xfrm flipH="false" flipV="false" rot="0">
            <a:off x="14411249" y="4817988"/>
            <a:ext cx="3459061" cy="5312130"/>
          </a:xfrm>
          <a:custGeom>
            <a:avLst/>
            <a:gdLst/>
            <a:ahLst/>
            <a:cxnLst/>
            <a:rect r="r" b="b" t="t" l="l"/>
            <a:pathLst>
              <a:path h="5312130" w="3459061">
                <a:moveTo>
                  <a:pt x="0" y="0"/>
                </a:moveTo>
                <a:lnTo>
                  <a:pt x="3459061" y="0"/>
                </a:lnTo>
                <a:lnTo>
                  <a:pt x="3459061" y="5312130"/>
                </a:lnTo>
                <a:lnTo>
                  <a:pt x="0" y="5312130"/>
                </a:lnTo>
                <a:lnTo>
                  <a:pt x="0" y="0"/>
                </a:lnTo>
                <a:close/>
              </a:path>
            </a:pathLst>
          </a:custGeom>
          <a:blipFill>
            <a:blip r:embed="rId3"/>
            <a:stretch>
              <a:fillRect l="0" t="0" r="0" b="0"/>
            </a:stretch>
          </a:blipFill>
        </p:spPr>
      </p:sp>
      <p:sp>
        <p:nvSpPr>
          <p:cNvPr name="Freeform 10" id="10"/>
          <p:cNvSpPr/>
          <p:nvPr/>
        </p:nvSpPr>
        <p:spPr>
          <a:xfrm flipH="false" flipV="false" rot="0">
            <a:off x="4013756" y="621230"/>
            <a:ext cx="974185" cy="1444553"/>
          </a:xfrm>
          <a:custGeom>
            <a:avLst/>
            <a:gdLst/>
            <a:ahLst/>
            <a:cxnLst/>
            <a:rect r="r" b="b" t="t" l="l"/>
            <a:pathLst>
              <a:path h="1444553" w="974185">
                <a:moveTo>
                  <a:pt x="0" y="0"/>
                </a:moveTo>
                <a:lnTo>
                  <a:pt x="974184" y="0"/>
                </a:lnTo>
                <a:lnTo>
                  <a:pt x="974184" y="1444553"/>
                </a:lnTo>
                <a:lnTo>
                  <a:pt x="0" y="144455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5411881" y="758080"/>
            <a:ext cx="9398791" cy="948690"/>
          </a:xfrm>
          <a:prstGeom prst="rect">
            <a:avLst/>
          </a:prstGeom>
        </p:spPr>
        <p:txBody>
          <a:bodyPr anchor="t" rtlCol="false" tIns="0" lIns="0" bIns="0" rIns="0">
            <a:spAutoFit/>
          </a:bodyPr>
          <a:lstStyle/>
          <a:p>
            <a:pPr>
              <a:lnSpc>
                <a:spcPts val="7680"/>
              </a:lnSpc>
            </a:pPr>
            <a:r>
              <a:rPr lang="en-US" sz="6000">
                <a:solidFill>
                  <a:srgbClr val="FFFFFF"/>
                </a:solidFill>
                <a:latin typeface="Open Sans Extra Bold"/>
              </a:rPr>
              <a:t>DATASET INFORMATION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775" t="-2711" r="-2775"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5020"/>
            <a:ext cx="18279075" cy="10281980"/>
            <a:chOff x="0" y="0"/>
            <a:chExt cx="3402471" cy="1913890"/>
          </a:xfrm>
        </p:grpSpPr>
        <p:sp>
          <p:nvSpPr>
            <p:cNvPr name="Freeform 4" id="4"/>
            <p:cNvSpPr/>
            <p:nvPr/>
          </p:nvSpPr>
          <p:spPr>
            <a:xfrm flipH="false" flipV="false" rot="0">
              <a:off x="0" y="0"/>
              <a:ext cx="3402471" cy="1913890"/>
            </a:xfrm>
            <a:custGeom>
              <a:avLst/>
              <a:gdLst/>
              <a:ahLst/>
              <a:cxnLst/>
              <a:rect r="r" b="b" t="t" l="l"/>
              <a:pathLst>
                <a:path h="1913890" w="3402471">
                  <a:moveTo>
                    <a:pt x="0" y="0"/>
                  </a:moveTo>
                  <a:lnTo>
                    <a:pt x="3402471" y="0"/>
                  </a:lnTo>
                  <a:lnTo>
                    <a:pt x="3402471" y="1913890"/>
                  </a:lnTo>
                  <a:lnTo>
                    <a:pt x="0" y="1913890"/>
                  </a:lnTo>
                  <a:close/>
                </a:path>
              </a:pathLst>
            </a:custGeom>
            <a:solidFill>
              <a:srgbClr val="000000">
                <a:alpha val="69804"/>
              </a:srgbClr>
            </a:solidFill>
          </p:spPr>
        </p:sp>
      </p:grpSp>
      <p:grpSp>
        <p:nvGrpSpPr>
          <p:cNvPr name="Group 5" id="5"/>
          <p:cNvGrpSpPr/>
          <p:nvPr/>
        </p:nvGrpSpPr>
        <p:grpSpPr>
          <a:xfrm rot="0">
            <a:off x="-1331904" y="437168"/>
            <a:ext cx="20286596" cy="1628615"/>
            <a:chOff x="0" y="0"/>
            <a:chExt cx="5342972" cy="428936"/>
          </a:xfrm>
        </p:grpSpPr>
        <p:sp>
          <p:nvSpPr>
            <p:cNvPr name="Freeform 6" id="6"/>
            <p:cNvSpPr/>
            <p:nvPr/>
          </p:nvSpPr>
          <p:spPr>
            <a:xfrm flipH="false" flipV="false" rot="0">
              <a:off x="0" y="0"/>
              <a:ext cx="5342972" cy="428936"/>
            </a:xfrm>
            <a:custGeom>
              <a:avLst/>
              <a:gdLst/>
              <a:ahLst/>
              <a:cxnLst/>
              <a:rect r="r" b="b" t="t" l="l"/>
              <a:pathLst>
                <a:path h="428936" w="5342972">
                  <a:moveTo>
                    <a:pt x="0" y="0"/>
                  </a:moveTo>
                  <a:lnTo>
                    <a:pt x="5342972" y="0"/>
                  </a:lnTo>
                  <a:lnTo>
                    <a:pt x="5342972" y="428936"/>
                  </a:lnTo>
                  <a:lnTo>
                    <a:pt x="0" y="428936"/>
                  </a:lnTo>
                  <a:close/>
                </a:path>
              </a:pathLst>
            </a:custGeom>
            <a:solidFill>
              <a:srgbClr val="FFFFFF">
                <a:alpha val="38824"/>
              </a:srgbClr>
            </a:solidFill>
          </p:spPr>
        </p:sp>
        <p:sp>
          <p:nvSpPr>
            <p:cNvPr name="TextBox 7" id="7"/>
            <p:cNvSpPr txBox="true"/>
            <p:nvPr/>
          </p:nvSpPr>
          <p:spPr>
            <a:xfrm>
              <a:off x="0" y="-47625"/>
              <a:ext cx="5342972" cy="476561"/>
            </a:xfrm>
            <a:prstGeom prst="rect">
              <a:avLst/>
            </a:prstGeom>
          </p:spPr>
          <p:txBody>
            <a:bodyPr anchor="ctr" rtlCol="false" tIns="50800" lIns="50800" bIns="50800" rIns="50800"/>
            <a:lstStyle/>
            <a:p>
              <a:pPr algn="ctr">
                <a:lnSpc>
                  <a:spcPts val="3080"/>
                </a:lnSpc>
              </a:pPr>
            </a:p>
          </p:txBody>
        </p:sp>
      </p:grpSp>
      <p:sp>
        <p:nvSpPr>
          <p:cNvPr name="TextBox 8" id="8"/>
          <p:cNvSpPr txBox="true"/>
          <p:nvPr/>
        </p:nvSpPr>
        <p:spPr>
          <a:xfrm rot="0">
            <a:off x="2029594" y="2563872"/>
            <a:ext cx="13563600" cy="7304028"/>
          </a:xfrm>
          <a:prstGeom prst="rect">
            <a:avLst/>
          </a:prstGeom>
        </p:spPr>
        <p:txBody>
          <a:bodyPr anchor="t" rtlCol="false" tIns="0" lIns="0" bIns="0" rIns="0">
            <a:spAutoFit/>
          </a:bodyPr>
          <a:lstStyle/>
          <a:p>
            <a:pPr marL="742664" indent="-371332" lvl="1">
              <a:lnSpc>
                <a:spcPts val="4815"/>
              </a:lnSpc>
              <a:buFont typeface="Arial"/>
              <a:buChar char="•"/>
            </a:pPr>
            <a:r>
              <a:rPr lang="en-US" sz="3439">
                <a:solidFill>
                  <a:srgbClr val="FFFFFF"/>
                </a:solidFill>
                <a:latin typeface="Lato"/>
              </a:rPr>
              <a:t>Entertainer by their Gender</a:t>
            </a:r>
          </a:p>
          <a:p>
            <a:pPr>
              <a:lnSpc>
                <a:spcPts val="4815"/>
              </a:lnSpc>
            </a:pPr>
          </a:p>
          <a:p>
            <a:pPr marL="742664" indent="-371332" lvl="1">
              <a:lnSpc>
                <a:spcPts val="4815"/>
              </a:lnSpc>
              <a:buFont typeface="Arial"/>
              <a:buChar char="•"/>
            </a:pPr>
            <a:r>
              <a:rPr lang="en-US" sz="3439">
                <a:solidFill>
                  <a:srgbClr val="FFFFFF"/>
                </a:solidFill>
                <a:latin typeface="Lato"/>
              </a:rPr>
              <a:t>Entertainer according to Award Nomination year</a:t>
            </a:r>
          </a:p>
          <a:p>
            <a:pPr>
              <a:lnSpc>
                <a:spcPts val="4815"/>
              </a:lnSpc>
            </a:pPr>
          </a:p>
          <a:p>
            <a:pPr marL="742664" indent="-371332" lvl="1">
              <a:lnSpc>
                <a:spcPts val="4815"/>
              </a:lnSpc>
              <a:buFont typeface="Arial"/>
              <a:buChar char="•"/>
            </a:pPr>
            <a:r>
              <a:rPr lang="en-US" sz="3439">
                <a:solidFill>
                  <a:srgbClr val="FFFFFF"/>
                </a:solidFill>
                <a:latin typeface="Lato"/>
              </a:rPr>
              <a:t>Entertainer Based on their last work year</a:t>
            </a:r>
          </a:p>
          <a:p>
            <a:pPr>
              <a:lnSpc>
                <a:spcPts val="4815"/>
              </a:lnSpc>
            </a:pPr>
          </a:p>
          <a:p>
            <a:pPr marL="742664" indent="-371332" lvl="1">
              <a:lnSpc>
                <a:spcPts val="4815"/>
              </a:lnSpc>
              <a:buFont typeface="Arial"/>
              <a:buChar char="•"/>
            </a:pPr>
            <a:r>
              <a:rPr lang="en-US" sz="3439">
                <a:solidFill>
                  <a:srgbClr val="FFFFFF"/>
                </a:solidFill>
                <a:latin typeface="Lato"/>
              </a:rPr>
              <a:t>Sum of Awards( oscar/emmy/grammy) based on time period</a:t>
            </a:r>
          </a:p>
          <a:p>
            <a:pPr>
              <a:lnSpc>
                <a:spcPts val="4815"/>
              </a:lnSpc>
            </a:pPr>
          </a:p>
          <a:p>
            <a:pPr marL="742664" indent="-371332" lvl="1">
              <a:lnSpc>
                <a:spcPts val="4815"/>
              </a:lnSpc>
              <a:buFont typeface="Arial"/>
              <a:buChar char="•"/>
            </a:pPr>
            <a:r>
              <a:rPr lang="en-US" sz="3439">
                <a:solidFill>
                  <a:srgbClr val="FFFFFF"/>
                </a:solidFill>
                <a:latin typeface="Lato"/>
              </a:rPr>
              <a:t>Birthyear of Entertainer by their counts</a:t>
            </a:r>
          </a:p>
          <a:p>
            <a:pPr>
              <a:lnSpc>
                <a:spcPts val="4815"/>
              </a:lnSpc>
            </a:pPr>
          </a:p>
          <a:p>
            <a:pPr marL="742664" indent="-371332" lvl="1">
              <a:lnSpc>
                <a:spcPts val="4815"/>
              </a:lnSpc>
              <a:buFont typeface="Arial"/>
              <a:buChar char="•"/>
            </a:pPr>
            <a:r>
              <a:rPr lang="en-US" sz="3439">
                <a:solidFill>
                  <a:srgbClr val="FFFFFF"/>
                </a:solidFill>
                <a:latin typeface="Lato"/>
              </a:rPr>
              <a:t>Grammy won Entertainer Based on time period</a:t>
            </a:r>
          </a:p>
          <a:p>
            <a:pPr>
              <a:lnSpc>
                <a:spcPts val="4815"/>
              </a:lnSpc>
            </a:pPr>
          </a:p>
        </p:txBody>
      </p:sp>
      <p:sp>
        <p:nvSpPr>
          <p:cNvPr name="Freeform 9" id="9"/>
          <p:cNvSpPr/>
          <p:nvPr/>
        </p:nvSpPr>
        <p:spPr>
          <a:xfrm flipH="false" flipV="false" rot="0">
            <a:off x="721659" y="222775"/>
            <a:ext cx="2057400" cy="2057400"/>
          </a:xfrm>
          <a:custGeom>
            <a:avLst/>
            <a:gdLst/>
            <a:ahLst/>
            <a:cxnLst/>
            <a:rect r="r" b="b" t="t" l="l"/>
            <a:pathLst>
              <a:path h="2057400" w="2057400">
                <a:moveTo>
                  <a:pt x="0" y="0"/>
                </a:moveTo>
                <a:lnTo>
                  <a:pt x="2057400" y="0"/>
                </a:lnTo>
                <a:lnTo>
                  <a:pt x="2057400" y="2057400"/>
                </a:lnTo>
                <a:lnTo>
                  <a:pt x="0" y="2057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2926058" y="735284"/>
            <a:ext cx="14176002" cy="984758"/>
          </a:xfrm>
          <a:prstGeom prst="rect">
            <a:avLst/>
          </a:prstGeom>
        </p:spPr>
        <p:txBody>
          <a:bodyPr anchor="t" rtlCol="false" tIns="0" lIns="0" bIns="0" rIns="0">
            <a:spAutoFit/>
          </a:bodyPr>
          <a:lstStyle/>
          <a:p>
            <a:pPr>
              <a:lnSpc>
                <a:spcPts val="7935"/>
              </a:lnSpc>
            </a:pPr>
            <a:r>
              <a:rPr lang="en-US" sz="6199">
                <a:solidFill>
                  <a:srgbClr val="FFFFFF"/>
                </a:solidFill>
                <a:latin typeface="Open Sans Extra Bold"/>
              </a:rPr>
              <a:t>Key Performance Indicator (KPI)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8444" r="0" b="-18444"/>
            </a:stretch>
          </a:blipFill>
        </p:spPr>
      </p:sp>
      <p:grpSp>
        <p:nvGrpSpPr>
          <p:cNvPr name="Group 3" id="3"/>
          <p:cNvGrpSpPr/>
          <p:nvPr/>
        </p:nvGrpSpPr>
        <p:grpSpPr>
          <a:xfrm rot="0">
            <a:off x="0" y="0"/>
            <a:ext cx="18279075" cy="10281980"/>
            <a:chOff x="0" y="0"/>
            <a:chExt cx="3402471" cy="1913890"/>
          </a:xfrm>
        </p:grpSpPr>
        <p:sp>
          <p:nvSpPr>
            <p:cNvPr name="Freeform 4" id="4"/>
            <p:cNvSpPr/>
            <p:nvPr/>
          </p:nvSpPr>
          <p:spPr>
            <a:xfrm flipH="false" flipV="false" rot="0">
              <a:off x="0" y="0"/>
              <a:ext cx="3402471" cy="1913890"/>
            </a:xfrm>
            <a:custGeom>
              <a:avLst/>
              <a:gdLst/>
              <a:ahLst/>
              <a:cxnLst/>
              <a:rect r="r" b="b" t="t" l="l"/>
              <a:pathLst>
                <a:path h="1913890" w="3402471">
                  <a:moveTo>
                    <a:pt x="0" y="0"/>
                  </a:moveTo>
                  <a:lnTo>
                    <a:pt x="3402471" y="0"/>
                  </a:lnTo>
                  <a:lnTo>
                    <a:pt x="3402471" y="1913890"/>
                  </a:lnTo>
                  <a:lnTo>
                    <a:pt x="0" y="1913890"/>
                  </a:lnTo>
                  <a:close/>
                </a:path>
              </a:pathLst>
            </a:custGeom>
            <a:solidFill>
              <a:srgbClr val="000000">
                <a:alpha val="69804"/>
              </a:srgbClr>
            </a:solidFill>
          </p:spPr>
        </p:sp>
      </p:grpSp>
      <p:sp>
        <p:nvSpPr>
          <p:cNvPr name="TextBox 5" id="5"/>
          <p:cNvSpPr txBox="true"/>
          <p:nvPr/>
        </p:nvSpPr>
        <p:spPr>
          <a:xfrm rot="0">
            <a:off x="2665490" y="6743962"/>
            <a:ext cx="12262986" cy="2185642"/>
          </a:xfrm>
          <a:prstGeom prst="rect">
            <a:avLst/>
          </a:prstGeom>
        </p:spPr>
        <p:txBody>
          <a:bodyPr anchor="t" rtlCol="false" tIns="0" lIns="0" bIns="0" rIns="0">
            <a:spAutoFit/>
          </a:bodyPr>
          <a:lstStyle/>
          <a:p>
            <a:pPr algn="ctr" marL="0" indent="0" lvl="0">
              <a:lnSpc>
                <a:spcPts val="17842"/>
              </a:lnSpc>
              <a:spcBef>
                <a:spcPct val="0"/>
              </a:spcBef>
            </a:pPr>
            <a:r>
              <a:rPr lang="en-US" sz="12744">
                <a:solidFill>
                  <a:srgbClr val="FDFDFD"/>
                </a:solidFill>
                <a:latin typeface="League Spartan"/>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DAF_CJYvSM8</dc:identifier>
  <dcterms:modified xsi:type="dcterms:W3CDTF">2011-08-01T06:04:30Z</dcterms:modified>
  <cp:revision>1</cp:revision>
  <dc:title>ENTERTAINER DATA ANALYTICS</dc:title>
</cp:coreProperties>
</file>

<file path=docProps/thumbnail.jpeg>
</file>